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0" r:id="rId8"/>
    <p:sldId id="261" r:id="rId9"/>
    <p:sldId id="267" r:id="rId10"/>
    <p:sldId id="266" r:id="rId11"/>
    <p:sldId id="262" r:id="rId12"/>
    <p:sldId id="269" r:id="rId13"/>
    <p:sldId id="270" r:id="rId14"/>
    <p:sldId id="271" r:id="rId15"/>
    <p:sldId id="272" r:id="rId16"/>
    <p:sldId id="273" r:id="rId17"/>
    <p:sldId id="274" r:id="rId18"/>
    <p:sldId id="275" r:id="rId19"/>
    <p:sldId id="263"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5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8DBC3-CCE8-4AA4-B499-703DF0C982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7D61C1-054F-46A3-B86C-1EFB5D4F9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AAC84-D080-4E09-866D-F0190D243DBD}"/>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5" name="Footer Placeholder 4">
            <a:extLst>
              <a:ext uri="{FF2B5EF4-FFF2-40B4-BE49-F238E27FC236}">
                <a16:creationId xmlns:a16="http://schemas.microsoft.com/office/drawing/2014/main" id="{705B3441-AA99-4F7B-A798-455FEC0DFE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7F3AEE-C1F1-467A-A5F5-95B0ED206AD4}"/>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917698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54EF4-4CAC-4C58-8502-7FA85052D4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66FEDC-94E2-44E5-B363-E171011806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6E66F-0DC7-4ADC-A753-2127E0429173}"/>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5" name="Footer Placeholder 4">
            <a:extLst>
              <a:ext uri="{FF2B5EF4-FFF2-40B4-BE49-F238E27FC236}">
                <a16:creationId xmlns:a16="http://schemas.microsoft.com/office/drawing/2014/main" id="{1C7E77A5-BA1A-4400-9C50-C0243E3C2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77689-C48A-4232-80DB-34EF3C91F199}"/>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396301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A2F9B8-8A29-4487-8D1F-F9C5567EE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DAFB06-7315-42FE-A6DE-6AEE4C709D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2A45B-10DA-4813-9D2F-DF0B370CA760}"/>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5" name="Footer Placeholder 4">
            <a:extLst>
              <a:ext uri="{FF2B5EF4-FFF2-40B4-BE49-F238E27FC236}">
                <a16:creationId xmlns:a16="http://schemas.microsoft.com/office/drawing/2014/main" id="{E790A125-2C60-476B-B7EF-0B211EBFA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5852C-5AD3-4AE1-8331-D79A97B6F9D5}"/>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392507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755E7-2917-4BC5-BCB2-D6DD308F4B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738E07-4E0C-4B4E-B13E-8A8DD9DEE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3AF7B-A5B6-4B19-80CF-BA0DA925820C}"/>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5" name="Footer Placeholder 4">
            <a:extLst>
              <a:ext uri="{FF2B5EF4-FFF2-40B4-BE49-F238E27FC236}">
                <a16:creationId xmlns:a16="http://schemas.microsoft.com/office/drawing/2014/main" id="{D1CF560A-93D5-4800-A33C-049575265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72F75-5F25-41F9-8BDB-56E81BB20B22}"/>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3114173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72154-4490-4880-AB9E-BF4FCF04D3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AD4B29-A424-4731-998B-A5152E134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DE0DF4-38FF-4F07-A301-435606518F55}"/>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5" name="Footer Placeholder 4">
            <a:extLst>
              <a:ext uri="{FF2B5EF4-FFF2-40B4-BE49-F238E27FC236}">
                <a16:creationId xmlns:a16="http://schemas.microsoft.com/office/drawing/2014/main" id="{30A81039-7A60-43C4-9F95-ED43E0D2DA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9EBE2A-17AC-4FB4-A9E6-560532AB1D8F}"/>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183624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0477-ED0B-4AE6-83CB-2A2746CFC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4E3B26-1BF1-4FCB-B48B-270DF43CEA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A4DC83-6A0F-4C35-B576-0D4633E693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6B039F-0B1D-4890-9374-A0480C412005}"/>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6" name="Footer Placeholder 5">
            <a:extLst>
              <a:ext uri="{FF2B5EF4-FFF2-40B4-BE49-F238E27FC236}">
                <a16:creationId xmlns:a16="http://schemas.microsoft.com/office/drawing/2014/main" id="{D98501C5-1FE0-4E45-9C34-81036BB89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7F08A-6E36-436B-9A85-1D9E6382B66C}"/>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167191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1AFB-6AF6-438D-B001-B11A375D62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69B237-134B-419D-B847-5C45EE6510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D07C33-931B-484B-BB2B-29662A4444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414946-5DA5-4D25-92C5-44DD2DE5F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78BBC-32EF-41F9-9FEE-7D5B9E8AB9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887808-4563-4CD9-A5EA-5DD6C17D0B5E}"/>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8" name="Footer Placeholder 7">
            <a:extLst>
              <a:ext uri="{FF2B5EF4-FFF2-40B4-BE49-F238E27FC236}">
                <a16:creationId xmlns:a16="http://schemas.microsoft.com/office/drawing/2014/main" id="{6488D949-61BA-49C1-A47B-2B953A1657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E0BF96-CC56-4BD3-9626-F3C91C921295}"/>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188339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0759-D1D5-4AE8-BEF8-CC01C712FE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E1BAF-9CCE-4091-A05A-43B730B1AAB1}"/>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4" name="Footer Placeholder 3">
            <a:extLst>
              <a:ext uri="{FF2B5EF4-FFF2-40B4-BE49-F238E27FC236}">
                <a16:creationId xmlns:a16="http://schemas.microsoft.com/office/drawing/2014/main" id="{8696B96B-02F6-4BBF-991E-3ACF7CFB06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3AAA23-6C3A-4DA2-BC11-52F0E3A68A68}"/>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310236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75492-E33E-47F8-B865-38316CC4D84F}"/>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3" name="Footer Placeholder 2">
            <a:extLst>
              <a:ext uri="{FF2B5EF4-FFF2-40B4-BE49-F238E27FC236}">
                <a16:creationId xmlns:a16="http://schemas.microsoft.com/office/drawing/2014/main" id="{D7B4DFB2-C047-48D2-9252-59836A7ED2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B0BF4BC-58FF-42B4-AF7A-1A7FA8D9B6F5}"/>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26981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0EF8-8E45-406B-8174-E7E712FD6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84E9AB-37F1-4DFF-ABDF-412C1B62C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8C996-7AA3-42A4-A261-CA62AE944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C1C94-B6CE-4580-A731-52FBE7B88840}"/>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6" name="Footer Placeholder 5">
            <a:extLst>
              <a:ext uri="{FF2B5EF4-FFF2-40B4-BE49-F238E27FC236}">
                <a16:creationId xmlns:a16="http://schemas.microsoft.com/office/drawing/2014/main" id="{E7AAC93F-F1D7-420E-ACA7-D8FA9F1EC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EFE94-0039-4975-9E89-8CBBE092D4A3}"/>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14876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EFC9C-226B-4FF2-A052-CBAF1167F9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D1E507-14FD-466F-8E83-C076F66DD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FDC9A-48DB-4B4D-B2BB-284D2A68BC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97C80A-B160-4DCD-8EAE-886BF6500DA3}"/>
              </a:ext>
            </a:extLst>
          </p:cNvPr>
          <p:cNvSpPr>
            <a:spLocks noGrp="1"/>
          </p:cNvSpPr>
          <p:nvPr>
            <p:ph type="dt" sz="half" idx="10"/>
          </p:nvPr>
        </p:nvSpPr>
        <p:spPr/>
        <p:txBody>
          <a:bodyPr/>
          <a:lstStyle/>
          <a:p>
            <a:fld id="{43A5BDFB-AC80-4B0B-B32E-E5B017B0DCF5}" type="datetimeFigureOut">
              <a:rPr lang="en-US" smtClean="0"/>
              <a:t>8/16/2020</a:t>
            </a:fld>
            <a:endParaRPr lang="en-US"/>
          </a:p>
        </p:txBody>
      </p:sp>
      <p:sp>
        <p:nvSpPr>
          <p:cNvPr id="6" name="Footer Placeholder 5">
            <a:extLst>
              <a:ext uri="{FF2B5EF4-FFF2-40B4-BE49-F238E27FC236}">
                <a16:creationId xmlns:a16="http://schemas.microsoft.com/office/drawing/2014/main" id="{7E8AD442-DBAD-47DB-B289-DF2B6EC121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5BEC3E-8CCB-404E-AC08-9CC1A42922DA}"/>
              </a:ext>
            </a:extLst>
          </p:cNvPr>
          <p:cNvSpPr>
            <a:spLocks noGrp="1"/>
          </p:cNvSpPr>
          <p:nvPr>
            <p:ph type="sldNum" sz="quarter" idx="12"/>
          </p:nvPr>
        </p:nvSpPr>
        <p:spPr/>
        <p:txBody>
          <a:bodyPr/>
          <a:lstStyle/>
          <a:p>
            <a:fld id="{28741C44-EA6E-49F1-929A-AAE2CD2020FA}" type="slidenum">
              <a:rPr lang="en-US" smtClean="0"/>
              <a:t>‹#›</a:t>
            </a:fld>
            <a:endParaRPr lang="en-US"/>
          </a:p>
        </p:txBody>
      </p:sp>
    </p:spTree>
    <p:extLst>
      <p:ext uri="{BB962C8B-B14F-4D97-AF65-F5344CB8AC3E}">
        <p14:creationId xmlns:p14="http://schemas.microsoft.com/office/powerpoint/2010/main" val="282506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631807-CB51-4E48-A1D8-B606F7E94E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33B521-2488-4F0F-93E4-42498EB32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93FACC-EA5E-4C29-ACD0-4AA1240BF5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5BDFB-AC80-4B0B-B32E-E5B017B0DCF5}" type="datetimeFigureOut">
              <a:rPr lang="en-US" smtClean="0"/>
              <a:t>8/16/2020</a:t>
            </a:fld>
            <a:endParaRPr lang="en-US"/>
          </a:p>
        </p:txBody>
      </p:sp>
      <p:sp>
        <p:nvSpPr>
          <p:cNvPr id="5" name="Footer Placeholder 4">
            <a:extLst>
              <a:ext uri="{FF2B5EF4-FFF2-40B4-BE49-F238E27FC236}">
                <a16:creationId xmlns:a16="http://schemas.microsoft.com/office/drawing/2014/main" id="{55ECD0B5-CFFD-43EF-9372-D91A878327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6D6C39-728D-4875-B6C1-5AD59043D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41C44-EA6E-49F1-929A-AAE2CD2020FA}" type="slidenum">
              <a:rPr lang="en-US" smtClean="0"/>
              <a:t>‹#›</a:t>
            </a:fld>
            <a:endParaRPr lang="en-US"/>
          </a:p>
        </p:txBody>
      </p:sp>
    </p:spTree>
    <p:extLst>
      <p:ext uri="{BB962C8B-B14F-4D97-AF65-F5344CB8AC3E}">
        <p14:creationId xmlns:p14="http://schemas.microsoft.com/office/powerpoint/2010/main" val="2862029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file:///E:\504-2020\504%20Contact%20Log.xls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casas@romaisd.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CA72F5-D932-48B4-B987-F8B1064128B5}"/>
              </a:ext>
            </a:extLst>
          </p:cNvPr>
          <p:cNvSpPr>
            <a:spLocks noGrp="1"/>
          </p:cNvSpPr>
          <p:nvPr>
            <p:ph type="title"/>
          </p:nvPr>
        </p:nvSpPr>
        <p:spPr>
          <a:xfrm>
            <a:off x="838198" y="4258791"/>
            <a:ext cx="10515600" cy="1325563"/>
          </a:xfrm>
        </p:spPr>
        <p:txBody>
          <a:bodyPr>
            <a:normAutofit fontScale="90000"/>
          </a:bodyPr>
          <a:lstStyle/>
          <a:p>
            <a:pPr algn="ctr"/>
            <a:r>
              <a:rPr lang="en-US" sz="5400" b="1" dirty="0">
                <a:solidFill>
                  <a:srgbClr val="C00000"/>
                </a:solidFill>
                <a:latin typeface="Arial Black" panose="020B0A04020102020204" pitchFamily="34" charset="0"/>
                <a:cs typeface="Arial" panose="020B0604020202020204" pitchFamily="34" charset="0"/>
              </a:rPr>
              <a:t>Section 504 Program</a:t>
            </a:r>
            <a:br>
              <a:rPr lang="en-US" sz="5400" b="1" dirty="0">
                <a:solidFill>
                  <a:srgbClr val="C00000"/>
                </a:solidFill>
                <a:latin typeface="Arial Black" panose="020B0A04020102020204" pitchFamily="34" charset="0"/>
                <a:cs typeface="Arial" panose="020B0604020202020204" pitchFamily="34" charset="0"/>
              </a:rPr>
            </a:br>
            <a:r>
              <a:rPr lang="en-US" sz="2800" b="1">
                <a:solidFill>
                  <a:srgbClr val="C00000"/>
                </a:solidFill>
                <a:latin typeface="Arial Black" panose="020B0A04020102020204" pitchFamily="34" charset="0"/>
                <a:cs typeface="Arial" panose="020B0604020202020204" pitchFamily="34" charset="0"/>
              </a:rPr>
              <a:t>Cynthia Casas</a:t>
            </a:r>
            <a:br>
              <a:rPr lang="en-US" sz="2800" b="1" dirty="0">
                <a:solidFill>
                  <a:srgbClr val="C00000"/>
                </a:solidFill>
                <a:latin typeface="Arial Black" panose="020B0A04020102020204" pitchFamily="34" charset="0"/>
                <a:cs typeface="Arial" panose="020B0604020202020204" pitchFamily="34" charset="0"/>
              </a:rPr>
            </a:br>
            <a:r>
              <a:rPr lang="en-US" sz="2800" b="1" dirty="0">
                <a:solidFill>
                  <a:srgbClr val="C00000"/>
                </a:solidFill>
                <a:latin typeface="Arial Black" panose="020B0A04020102020204" pitchFamily="34" charset="0"/>
                <a:cs typeface="Arial" panose="020B0604020202020204" pitchFamily="34" charset="0"/>
              </a:rPr>
              <a:t>Ernesto Salinas</a:t>
            </a:r>
            <a:endParaRPr lang="en-US" sz="5400" b="1" dirty="0">
              <a:solidFill>
                <a:srgbClr val="C00000"/>
              </a:solidFill>
              <a:latin typeface="Arial Black" panose="020B0A040201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2D6F679-4F11-4452-A2BF-E28F80812C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433" y="781158"/>
            <a:ext cx="6755131" cy="3033419"/>
          </a:xfrm>
          <a:prstGeom prst="rect">
            <a:avLst/>
          </a:prstGeom>
        </p:spPr>
      </p:pic>
    </p:spTree>
    <p:extLst>
      <p:ext uri="{BB962C8B-B14F-4D97-AF65-F5344CB8AC3E}">
        <p14:creationId xmlns:p14="http://schemas.microsoft.com/office/powerpoint/2010/main" val="312703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r>
              <a:rPr lang="en-US" b="1" dirty="0">
                <a:solidFill>
                  <a:srgbClr val="C00000"/>
                </a:solidFill>
                <a:latin typeface="Arial Black" panose="020B0A04020102020204" pitchFamily="34" charset="0"/>
              </a:rPr>
              <a:t>Services Available for 504 Students</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513264" y="1440312"/>
            <a:ext cx="11165474" cy="4351338"/>
          </a:xfrm>
        </p:spPr>
        <p:txBody>
          <a:bodyPr>
            <a:normAutofit fontScale="92500" lnSpcReduction="20000"/>
          </a:bodyPr>
          <a:lstStyle/>
          <a:p>
            <a:pPr marL="0" indent="0">
              <a:buNone/>
            </a:pPr>
            <a:r>
              <a:rPr lang="en-US" dirty="0"/>
              <a:t>Accommodations under Section 504 include many different things such as:</a:t>
            </a:r>
          </a:p>
          <a:p>
            <a:pPr>
              <a:buFont typeface="Arial" panose="020B0604020202020204" pitchFamily="34" charset="0"/>
              <a:buChar char="•"/>
            </a:pPr>
            <a:r>
              <a:rPr lang="en-US" dirty="0"/>
              <a:t>Physical changes to the school that are necessary for your child to be able to use the school building, such as installing a wheelchair ramp, handrails, or motorized doors. </a:t>
            </a:r>
          </a:p>
          <a:p>
            <a:pPr>
              <a:buFont typeface="Arial" panose="020B0604020202020204" pitchFamily="34" charset="0"/>
              <a:buChar char="•"/>
            </a:pPr>
            <a:r>
              <a:rPr lang="en-US" dirty="0"/>
              <a:t>Changes in rules, policies, or procedures to let your child have the same chances to participate in school activities as their peers without disabilities. An example is letting a child with diabetes have a snack in the classroom or letting a child with ADHD stand up when needed during class.</a:t>
            </a:r>
          </a:p>
          <a:p>
            <a:pPr>
              <a:buFont typeface="Arial" panose="020B0604020202020204" pitchFamily="34" charset="0"/>
              <a:buChar char="•"/>
            </a:pPr>
            <a:r>
              <a:rPr lang="en-US" dirty="0"/>
              <a:t>Learning aids, like time with a literacy specialist, using a calculator on a math test, or typing an essay instead of writing it out by hand.</a:t>
            </a:r>
          </a:p>
          <a:p>
            <a:pPr>
              <a:buFont typeface="Arial" panose="020B0604020202020204" pitchFamily="34" charset="0"/>
              <a:buChar char="•"/>
            </a:pPr>
            <a:r>
              <a:rPr lang="en-US" dirty="0"/>
              <a:t>Changing gym class requirements for a child with asthma or another physical disability.</a:t>
            </a:r>
          </a:p>
          <a:p>
            <a:pPr marL="0" indent="0">
              <a:buNone/>
            </a:pPr>
            <a:endParaRPr lang="en-US" dirty="0"/>
          </a:p>
        </p:txBody>
      </p:sp>
    </p:spTree>
    <p:extLst>
      <p:ext uri="{BB962C8B-B14F-4D97-AF65-F5344CB8AC3E}">
        <p14:creationId xmlns:p14="http://schemas.microsoft.com/office/powerpoint/2010/main" val="4118724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r>
              <a:rPr lang="en-US" b="1" dirty="0">
                <a:solidFill>
                  <a:srgbClr val="C00000"/>
                </a:solidFill>
                <a:latin typeface="Arial Black" panose="020B0A04020102020204" pitchFamily="34" charset="0"/>
              </a:rPr>
              <a:t>Services Available for 504 Students</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513264" y="1440312"/>
            <a:ext cx="11165474" cy="4351338"/>
          </a:xfrm>
        </p:spPr>
        <p:txBody>
          <a:bodyPr>
            <a:normAutofit lnSpcReduction="10000"/>
          </a:bodyPr>
          <a:lstStyle/>
          <a:p>
            <a:pPr marL="0" indent="0">
              <a:buNone/>
            </a:pPr>
            <a:r>
              <a:rPr lang="en-US" dirty="0"/>
              <a:t>Examples of testing (both classroom and standardized tests) accommodations are:</a:t>
            </a:r>
          </a:p>
          <a:p>
            <a:pPr>
              <a:buFont typeface="Arial" panose="020B0604020202020204" pitchFamily="34" charset="0"/>
              <a:buChar char="•"/>
            </a:pPr>
            <a:r>
              <a:rPr lang="en-US" dirty="0"/>
              <a:t>Different test formats, such as test printed in Braille or a large print test booklet and answer sheet.</a:t>
            </a:r>
          </a:p>
          <a:p>
            <a:pPr>
              <a:buFont typeface="Arial" panose="020B0604020202020204" pitchFamily="34" charset="0"/>
              <a:buChar char="•"/>
            </a:pPr>
            <a:r>
              <a:rPr lang="en-US" dirty="0"/>
              <a:t>Having someone read test questions aloud to a student who has trouble reading.</a:t>
            </a:r>
          </a:p>
          <a:p>
            <a:pPr>
              <a:buFont typeface="Arial" panose="020B0604020202020204" pitchFamily="34" charset="0"/>
              <a:buChar char="•"/>
            </a:pPr>
            <a:r>
              <a:rPr lang="en-US" dirty="0"/>
              <a:t>Letting students who cannot write say their answers aloud to a person who writes them down.</a:t>
            </a:r>
          </a:p>
          <a:p>
            <a:pPr>
              <a:buFont typeface="Arial" panose="020B0604020202020204" pitchFamily="34" charset="0"/>
              <a:buChar char="•"/>
            </a:pPr>
            <a:r>
              <a:rPr lang="en-US" dirty="0"/>
              <a:t>Increasing the amount of time a student is given to complete the test or assignment – or giving them extra breaks.</a:t>
            </a:r>
          </a:p>
          <a:p>
            <a:pPr marL="0" indent="0">
              <a:buNone/>
            </a:pPr>
            <a:endParaRPr lang="en-US" dirty="0"/>
          </a:p>
        </p:txBody>
      </p:sp>
    </p:spTree>
    <p:extLst>
      <p:ext uri="{BB962C8B-B14F-4D97-AF65-F5344CB8AC3E}">
        <p14:creationId xmlns:p14="http://schemas.microsoft.com/office/powerpoint/2010/main" val="1435196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pPr algn="ctr"/>
            <a:r>
              <a:rPr lang="en-US" b="1" dirty="0">
                <a:solidFill>
                  <a:srgbClr val="C00000"/>
                </a:solidFill>
                <a:latin typeface="Arial Black" panose="020B0A04020102020204" pitchFamily="34" charset="0"/>
              </a:rPr>
              <a:t>Services Available for 504 Students</a:t>
            </a:r>
            <a:br>
              <a:rPr lang="en-US" b="1" dirty="0">
                <a:solidFill>
                  <a:srgbClr val="C00000"/>
                </a:solidFill>
                <a:latin typeface="Arial Black" panose="020B0A04020102020204" pitchFamily="34" charset="0"/>
              </a:rPr>
            </a:br>
            <a:r>
              <a:rPr lang="en-US" b="1" dirty="0">
                <a:solidFill>
                  <a:srgbClr val="C00000"/>
                </a:solidFill>
                <a:latin typeface="Arial Black" panose="020B0A04020102020204" pitchFamily="34" charset="0"/>
              </a:rPr>
              <a:t>(Remote Learning)</a:t>
            </a:r>
          </a:p>
        </p:txBody>
      </p:sp>
      <p:graphicFrame>
        <p:nvGraphicFramePr>
          <p:cNvPr id="2" name="Content Placeholder 1">
            <a:extLst>
              <a:ext uri="{FF2B5EF4-FFF2-40B4-BE49-F238E27FC236}">
                <a16:creationId xmlns:a16="http://schemas.microsoft.com/office/drawing/2014/main" id="{130A5B54-D7A4-4230-B4A7-13D12283EAFF}"/>
              </a:ext>
            </a:extLst>
          </p:cNvPr>
          <p:cNvGraphicFramePr>
            <a:graphicFrameLocks noGrp="1" noChangeAspect="1"/>
          </p:cNvGraphicFramePr>
          <p:nvPr>
            <p:ph idx="1"/>
            <p:extLst>
              <p:ext uri="{D42A27DB-BD31-4B8C-83A1-F6EECF244321}">
                <p14:modId xmlns:p14="http://schemas.microsoft.com/office/powerpoint/2010/main" val="1000091262"/>
              </p:ext>
            </p:extLst>
          </p:nvPr>
        </p:nvGraphicFramePr>
        <p:xfrm>
          <a:off x="512763" y="3092450"/>
          <a:ext cx="11166475" cy="1044575"/>
        </p:xfrm>
        <a:graphic>
          <a:graphicData uri="http://schemas.openxmlformats.org/presentationml/2006/ole">
            <mc:AlternateContent xmlns:mc="http://schemas.openxmlformats.org/markup-compatibility/2006">
              <mc:Choice xmlns:v="urn:schemas-microsoft-com:vml" Requires="v">
                <p:oleObj spid="_x0000_s1031" name="Packager Shell Object" showAsIcon="1" r:id="rId4" imgW="3968280" imgH="372240" progId="Package">
                  <p:embed/>
                </p:oleObj>
              </mc:Choice>
              <mc:Fallback>
                <p:oleObj name="Packager Shell Object" showAsIcon="1" r:id="rId4" imgW="3968280" imgH="372240" progId="Package">
                  <p:embed/>
                  <p:pic>
                    <p:nvPicPr>
                      <p:cNvPr id="0" name=""/>
                      <p:cNvPicPr/>
                      <p:nvPr/>
                    </p:nvPicPr>
                    <p:blipFill>
                      <a:blip r:embed="rId5"/>
                      <a:stretch>
                        <a:fillRect/>
                      </a:stretch>
                    </p:blipFill>
                    <p:spPr>
                      <a:xfrm>
                        <a:off x="512763" y="3092450"/>
                        <a:ext cx="11166475" cy="1044575"/>
                      </a:xfrm>
                      <a:prstGeom prst="rect">
                        <a:avLst/>
                      </a:prstGeom>
                    </p:spPr>
                  </p:pic>
                </p:oleObj>
              </mc:Fallback>
            </mc:AlternateContent>
          </a:graphicData>
        </a:graphic>
      </p:graphicFrame>
    </p:spTree>
    <p:extLst>
      <p:ext uri="{BB962C8B-B14F-4D97-AF65-F5344CB8AC3E}">
        <p14:creationId xmlns:p14="http://schemas.microsoft.com/office/powerpoint/2010/main" val="4238596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r>
              <a:rPr lang="en-US" b="1" dirty="0">
                <a:solidFill>
                  <a:srgbClr val="C00000"/>
                </a:solidFill>
                <a:latin typeface="Arial Black" panose="020B0A04020102020204" pitchFamily="34" charset="0"/>
              </a:rPr>
              <a:t>Teacher Responsibilities for Section 504 During Remote Learning</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513263" y="1932258"/>
            <a:ext cx="11165474" cy="4351338"/>
          </a:xfrm>
        </p:spPr>
        <p:txBody>
          <a:bodyPr>
            <a:normAutofit/>
          </a:bodyPr>
          <a:lstStyle/>
          <a:p>
            <a:pPr marL="0" indent="0">
              <a:buNone/>
            </a:pPr>
            <a:r>
              <a:rPr lang="en-US" dirty="0"/>
              <a:t>Requirement from Mrs. </a:t>
            </a:r>
            <a:r>
              <a:rPr lang="en-US" dirty="0" err="1"/>
              <a:t>Sarabia</a:t>
            </a:r>
            <a:r>
              <a:rPr lang="en-US" dirty="0"/>
              <a:t>, Section 504 District Coordinator:</a:t>
            </a:r>
          </a:p>
          <a:p>
            <a:pPr marL="0" indent="0">
              <a:buNone/>
            </a:pPr>
            <a:r>
              <a:rPr lang="en-US" dirty="0"/>
              <a:t>All teachers providing instruction to 504 students in their classrooms will be responsible for turning in a parent contact log at the end of the Six Weeks.</a:t>
            </a:r>
          </a:p>
          <a:p>
            <a:pPr marL="0" indent="0">
              <a:buNone/>
            </a:pPr>
            <a:r>
              <a:rPr lang="en-US" dirty="0"/>
              <a:t>The parent log will be turned in to me and I will turn it in to Mrs. </a:t>
            </a:r>
            <a:r>
              <a:rPr lang="en-US" dirty="0" err="1"/>
              <a:t>Sarabia</a:t>
            </a:r>
            <a:r>
              <a:rPr lang="en-US" dirty="0"/>
              <a:t>.</a:t>
            </a:r>
          </a:p>
          <a:p>
            <a:pPr marL="0" indent="0">
              <a:buNone/>
            </a:pPr>
            <a:endParaRPr lang="en-US" dirty="0"/>
          </a:p>
          <a:p>
            <a:pPr marL="0" indent="0">
              <a:buNone/>
            </a:pPr>
            <a:r>
              <a:rPr lang="en-US" dirty="0"/>
              <a:t>Example:</a:t>
            </a:r>
          </a:p>
        </p:txBody>
      </p:sp>
      <p:graphicFrame>
        <p:nvGraphicFramePr>
          <p:cNvPr id="5" name="Object 4">
            <a:extLst>
              <a:ext uri="{FF2B5EF4-FFF2-40B4-BE49-F238E27FC236}">
                <a16:creationId xmlns:a16="http://schemas.microsoft.com/office/drawing/2014/main" id="{9E7E8A52-AB81-4BA3-8409-97484AC5093B}"/>
              </a:ext>
            </a:extLst>
          </p:cNvPr>
          <p:cNvGraphicFramePr>
            <a:graphicFrameLocks noChangeAspect="1"/>
          </p:cNvGraphicFramePr>
          <p:nvPr>
            <p:extLst>
              <p:ext uri="{D42A27DB-BD31-4B8C-83A1-F6EECF244321}">
                <p14:modId xmlns:p14="http://schemas.microsoft.com/office/powerpoint/2010/main" val="1408161949"/>
              </p:ext>
            </p:extLst>
          </p:nvPr>
        </p:nvGraphicFramePr>
        <p:xfrm>
          <a:off x="513263" y="5005163"/>
          <a:ext cx="8429625" cy="404813"/>
        </p:xfrm>
        <a:graphic>
          <a:graphicData uri="http://schemas.openxmlformats.org/presentationml/2006/ole">
            <mc:AlternateContent xmlns:mc="http://schemas.openxmlformats.org/markup-compatibility/2006">
              <mc:Choice xmlns:v="urn:schemas-microsoft-com:vml" Requires="v">
                <p:oleObj spid="_x0000_s2055" name="Worksheet" r:id="rId4" imgW="8429537" imgH="404714" progId="Excel.Sheet.12">
                  <p:link updateAutomatic="1"/>
                </p:oleObj>
              </mc:Choice>
              <mc:Fallback>
                <p:oleObj name="Worksheet" r:id="rId4" imgW="8429537" imgH="404714" progId="Excel.Sheet.12">
                  <p:link updateAutomatic="1"/>
                  <p:pic>
                    <p:nvPicPr>
                      <p:cNvPr id="0" name=""/>
                      <p:cNvPicPr/>
                      <p:nvPr/>
                    </p:nvPicPr>
                    <p:blipFill>
                      <a:blip r:embed="rId5"/>
                      <a:stretch>
                        <a:fillRect/>
                      </a:stretch>
                    </p:blipFill>
                    <p:spPr>
                      <a:xfrm>
                        <a:off x="513263" y="5005163"/>
                        <a:ext cx="8429625" cy="404813"/>
                      </a:xfrm>
                      <a:prstGeom prst="rect">
                        <a:avLst/>
                      </a:prstGeom>
                    </p:spPr>
                  </p:pic>
                </p:oleObj>
              </mc:Fallback>
            </mc:AlternateContent>
          </a:graphicData>
        </a:graphic>
      </p:graphicFrame>
    </p:spTree>
    <p:extLst>
      <p:ext uri="{BB962C8B-B14F-4D97-AF65-F5344CB8AC3E}">
        <p14:creationId xmlns:p14="http://schemas.microsoft.com/office/powerpoint/2010/main" val="17830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pPr algn="ctr"/>
            <a:r>
              <a:rPr lang="en-US" b="1" dirty="0">
                <a:solidFill>
                  <a:srgbClr val="C00000"/>
                </a:solidFill>
                <a:latin typeface="Arial Black" panose="020B0A04020102020204" pitchFamily="34" charset="0"/>
              </a:rPr>
              <a:t>To View Student 504 Plans</a:t>
            </a:r>
          </a:p>
        </p:txBody>
      </p:sp>
      <p:sp>
        <p:nvSpPr>
          <p:cNvPr id="5" name="Content Placeholder 4">
            <a:extLst>
              <a:ext uri="{FF2B5EF4-FFF2-40B4-BE49-F238E27FC236}">
                <a16:creationId xmlns:a16="http://schemas.microsoft.com/office/drawing/2014/main" id="{2F43B18E-ABEC-46AE-86FA-6B3A142B5FAE}"/>
              </a:ext>
            </a:extLst>
          </p:cNvPr>
          <p:cNvSpPr>
            <a:spLocks noGrp="1"/>
          </p:cNvSpPr>
          <p:nvPr>
            <p:ph idx="1"/>
          </p:nvPr>
        </p:nvSpPr>
        <p:spPr>
          <a:xfrm>
            <a:off x="613913" y="1394245"/>
            <a:ext cx="10515600" cy="4351338"/>
          </a:xfrm>
        </p:spPr>
        <p:txBody>
          <a:bodyPr/>
          <a:lstStyle/>
          <a:p>
            <a:r>
              <a:rPr lang="en-US" dirty="0"/>
              <a:t>Log on to DMAC Solutions</a:t>
            </a:r>
          </a:p>
        </p:txBody>
      </p:sp>
      <p:pic>
        <p:nvPicPr>
          <p:cNvPr id="6" name="Picture 5">
            <a:extLst>
              <a:ext uri="{FF2B5EF4-FFF2-40B4-BE49-F238E27FC236}">
                <a16:creationId xmlns:a16="http://schemas.microsoft.com/office/drawing/2014/main" id="{8A0EE48D-F6E4-4035-9661-A8D7C31235C9}"/>
              </a:ext>
            </a:extLst>
          </p:cNvPr>
          <p:cNvPicPr>
            <a:picLocks noChangeAspect="1"/>
          </p:cNvPicPr>
          <p:nvPr/>
        </p:nvPicPr>
        <p:blipFill>
          <a:blip r:embed="rId3"/>
          <a:stretch>
            <a:fillRect/>
          </a:stretch>
        </p:blipFill>
        <p:spPr>
          <a:xfrm>
            <a:off x="1786168" y="1958946"/>
            <a:ext cx="6780362" cy="4520241"/>
          </a:xfrm>
          <a:prstGeom prst="rect">
            <a:avLst/>
          </a:prstGeom>
        </p:spPr>
      </p:pic>
    </p:spTree>
    <p:extLst>
      <p:ext uri="{BB962C8B-B14F-4D97-AF65-F5344CB8AC3E}">
        <p14:creationId xmlns:p14="http://schemas.microsoft.com/office/powerpoint/2010/main" val="418102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pPr algn="ctr"/>
            <a:r>
              <a:rPr lang="en-US" b="1" dirty="0">
                <a:solidFill>
                  <a:srgbClr val="C00000"/>
                </a:solidFill>
                <a:latin typeface="Arial Black" panose="020B0A04020102020204" pitchFamily="34" charset="0"/>
              </a:rPr>
              <a:t>To View Student 504 Plans</a:t>
            </a:r>
          </a:p>
        </p:txBody>
      </p:sp>
      <p:sp>
        <p:nvSpPr>
          <p:cNvPr id="5" name="Content Placeholder 4">
            <a:extLst>
              <a:ext uri="{FF2B5EF4-FFF2-40B4-BE49-F238E27FC236}">
                <a16:creationId xmlns:a16="http://schemas.microsoft.com/office/drawing/2014/main" id="{2F43B18E-ABEC-46AE-86FA-6B3A142B5FAE}"/>
              </a:ext>
            </a:extLst>
          </p:cNvPr>
          <p:cNvSpPr>
            <a:spLocks noGrp="1"/>
          </p:cNvSpPr>
          <p:nvPr>
            <p:ph idx="1"/>
          </p:nvPr>
        </p:nvSpPr>
        <p:spPr>
          <a:xfrm>
            <a:off x="740434" y="1446063"/>
            <a:ext cx="10515600" cy="4351338"/>
          </a:xfrm>
        </p:spPr>
        <p:txBody>
          <a:bodyPr/>
          <a:lstStyle/>
          <a:p>
            <a:r>
              <a:rPr lang="en-US" dirty="0"/>
              <a:t>Click on Student Portfolio</a:t>
            </a:r>
          </a:p>
        </p:txBody>
      </p:sp>
      <p:grpSp>
        <p:nvGrpSpPr>
          <p:cNvPr id="8" name="Group 7">
            <a:extLst>
              <a:ext uri="{FF2B5EF4-FFF2-40B4-BE49-F238E27FC236}">
                <a16:creationId xmlns:a16="http://schemas.microsoft.com/office/drawing/2014/main" id="{01966EE8-E7E9-4AE1-B688-A2FE909E52C9}"/>
              </a:ext>
            </a:extLst>
          </p:cNvPr>
          <p:cNvGrpSpPr/>
          <p:nvPr/>
        </p:nvGrpSpPr>
        <p:grpSpPr>
          <a:xfrm>
            <a:off x="1522461" y="2058838"/>
            <a:ext cx="6770366" cy="4513578"/>
            <a:chOff x="1522461" y="2058838"/>
            <a:chExt cx="6770366" cy="4513578"/>
          </a:xfrm>
        </p:grpSpPr>
        <p:pic>
          <p:nvPicPr>
            <p:cNvPr id="2" name="Picture 1">
              <a:extLst>
                <a:ext uri="{FF2B5EF4-FFF2-40B4-BE49-F238E27FC236}">
                  <a16:creationId xmlns:a16="http://schemas.microsoft.com/office/drawing/2014/main" id="{79E84D2E-F6E4-4E59-8EC1-0A0269C3A79C}"/>
                </a:ext>
              </a:extLst>
            </p:cNvPr>
            <p:cNvPicPr>
              <a:picLocks noChangeAspect="1"/>
            </p:cNvPicPr>
            <p:nvPr/>
          </p:nvPicPr>
          <p:blipFill>
            <a:blip r:embed="rId3"/>
            <a:stretch>
              <a:fillRect/>
            </a:stretch>
          </p:blipFill>
          <p:spPr>
            <a:xfrm>
              <a:off x="1522461" y="2058838"/>
              <a:ext cx="6770366" cy="4513578"/>
            </a:xfrm>
            <a:prstGeom prst="rect">
              <a:avLst/>
            </a:prstGeom>
          </p:spPr>
        </p:pic>
        <p:sp>
          <p:nvSpPr>
            <p:cNvPr id="3" name="Arrow: Left 2">
              <a:extLst>
                <a:ext uri="{FF2B5EF4-FFF2-40B4-BE49-F238E27FC236}">
                  <a16:creationId xmlns:a16="http://schemas.microsoft.com/office/drawing/2014/main" id="{939844C8-2C7F-459B-AE84-B5427213B586}"/>
                </a:ext>
              </a:extLst>
            </p:cNvPr>
            <p:cNvSpPr/>
            <p:nvPr/>
          </p:nvSpPr>
          <p:spPr>
            <a:xfrm>
              <a:off x="5020573" y="3962400"/>
              <a:ext cx="437072" cy="977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371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pPr algn="ctr"/>
            <a:r>
              <a:rPr lang="en-US" b="1" dirty="0">
                <a:solidFill>
                  <a:srgbClr val="C00000"/>
                </a:solidFill>
                <a:latin typeface="Arial Black" panose="020B0A04020102020204" pitchFamily="34" charset="0"/>
              </a:rPr>
              <a:t>To View Student 504 Plans</a:t>
            </a:r>
          </a:p>
        </p:txBody>
      </p:sp>
      <p:sp>
        <p:nvSpPr>
          <p:cNvPr id="5" name="Content Placeholder 4">
            <a:extLst>
              <a:ext uri="{FF2B5EF4-FFF2-40B4-BE49-F238E27FC236}">
                <a16:creationId xmlns:a16="http://schemas.microsoft.com/office/drawing/2014/main" id="{2F43B18E-ABEC-46AE-86FA-6B3A142B5FAE}"/>
              </a:ext>
            </a:extLst>
          </p:cNvPr>
          <p:cNvSpPr>
            <a:spLocks noGrp="1"/>
          </p:cNvSpPr>
          <p:nvPr>
            <p:ph idx="1"/>
          </p:nvPr>
        </p:nvSpPr>
        <p:spPr>
          <a:xfrm>
            <a:off x="895710" y="1394245"/>
            <a:ext cx="10515600" cy="4351338"/>
          </a:xfrm>
        </p:spPr>
        <p:txBody>
          <a:bodyPr/>
          <a:lstStyle/>
          <a:p>
            <a:r>
              <a:rPr lang="en-US" dirty="0"/>
              <a:t>You will type in Student ID or Student Name and then click on Search.</a:t>
            </a:r>
          </a:p>
          <a:p>
            <a:r>
              <a:rPr lang="en-US" dirty="0"/>
              <a:t>You will then click on the magnifying glass to view record.</a:t>
            </a:r>
          </a:p>
        </p:txBody>
      </p:sp>
      <p:grpSp>
        <p:nvGrpSpPr>
          <p:cNvPr id="10" name="Group 9">
            <a:extLst>
              <a:ext uri="{FF2B5EF4-FFF2-40B4-BE49-F238E27FC236}">
                <a16:creationId xmlns:a16="http://schemas.microsoft.com/office/drawing/2014/main" id="{F3361DF5-BE1A-4CA1-A965-B67A07B3D814}"/>
              </a:ext>
            </a:extLst>
          </p:cNvPr>
          <p:cNvGrpSpPr/>
          <p:nvPr/>
        </p:nvGrpSpPr>
        <p:grpSpPr>
          <a:xfrm>
            <a:off x="1078511" y="2482283"/>
            <a:ext cx="8145793" cy="4195792"/>
            <a:chOff x="1078511" y="2482283"/>
            <a:chExt cx="8145793" cy="4195792"/>
          </a:xfrm>
        </p:grpSpPr>
        <p:pic>
          <p:nvPicPr>
            <p:cNvPr id="3" name="Picture 2">
              <a:extLst>
                <a:ext uri="{FF2B5EF4-FFF2-40B4-BE49-F238E27FC236}">
                  <a16:creationId xmlns:a16="http://schemas.microsoft.com/office/drawing/2014/main" id="{ED600DED-E08A-4C59-9BE4-3A0EC8147697}"/>
                </a:ext>
              </a:extLst>
            </p:cNvPr>
            <p:cNvPicPr>
              <a:picLocks noChangeAspect="1"/>
            </p:cNvPicPr>
            <p:nvPr/>
          </p:nvPicPr>
          <p:blipFill>
            <a:blip r:embed="rId3"/>
            <a:stretch>
              <a:fillRect/>
            </a:stretch>
          </p:blipFill>
          <p:spPr>
            <a:xfrm>
              <a:off x="2033677" y="2482283"/>
              <a:ext cx="6293689" cy="4195792"/>
            </a:xfrm>
            <a:prstGeom prst="rect">
              <a:avLst/>
            </a:prstGeom>
          </p:spPr>
        </p:pic>
        <p:sp>
          <p:nvSpPr>
            <p:cNvPr id="6" name="Arrow: Right 5">
              <a:extLst>
                <a:ext uri="{FF2B5EF4-FFF2-40B4-BE49-F238E27FC236}">
                  <a16:creationId xmlns:a16="http://schemas.microsoft.com/office/drawing/2014/main" id="{B4578767-9964-410C-9435-393EF8942DE4}"/>
                </a:ext>
              </a:extLst>
            </p:cNvPr>
            <p:cNvSpPr/>
            <p:nvPr/>
          </p:nvSpPr>
          <p:spPr>
            <a:xfrm>
              <a:off x="1078511" y="4170991"/>
              <a:ext cx="839638" cy="184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DFE5846C-AE59-4046-9E06-0ABD994AB4A5}"/>
                </a:ext>
              </a:extLst>
            </p:cNvPr>
            <p:cNvSpPr/>
            <p:nvPr/>
          </p:nvSpPr>
          <p:spPr>
            <a:xfrm>
              <a:off x="8413421" y="3654724"/>
              <a:ext cx="810883" cy="20128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5147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pPr algn="ctr"/>
            <a:r>
              <a:rPr lang="en-US" b="1" dirty="0">
                <a:solidFill>
                  <a:srgbClr val="C00000"/>
                </a:solidFill>
                <a:latin typeface="Arial Black" panose="020B0A04020102020204" pitchFamily="34" charset="0"/>
              </a:rPr>
              <a:t>To View Student 504 Plans</a:t>
            </a:r>
          </a:p>
        </p:txBody>
      </p:sp>
      <p:sp>
        <p:nvSpPr>
          <p:cNvPr id="5" name="Content Placeholder 4">
            <a:extLst>
              <a:ext uri="{FF2B5EF4-FFF2-40B4-BE49-F238E27FC236}">
                <a16:creationId xmlns:a16="http://schemas.microsoft.com/office/drawing/2014/main" id="{2F43B18E-ABEC-46AE-86FA-6B3A142B5FAE}"/>
              </a:ext>
            </a:extLst>
          </p:cNvPr>
          <p:cNvSpPr>
            <a:spLocks noGrp="1"/>
          </p:cNvSpPr>
          <p:nvPr>
            <p:ph idx="1"/>
          </p:nvPr>
        </p:nvSpPr>
        <p:spPr>
          <a:xfrm>
            <a:off x="654170" y="1394245"/>
            <a:ext cx="10515600" cy="4351338"/>
          </a:xfrm>
        </p:spPr>
        <p:txBody>
          <a:bodyPr/>
          <a:lstStyle/>
          <a:p>
            <a:r>
              <a:rPr lang="en-US" dirty="0"/>
              <a:t>On this screen you will click on Files</a:t>
            </a:r>
          </a:p>
          <a:p>
            <a:r>
              <a:rPr lang="en-US" dirty="0"/>
              <a:t>You will then click on the magnifying glass to view record.</a:t>
            </a:r>
          </a:p>
        </p:txBody>
      </p:sp>
      <p:grpSp>
        <p:nvGrpSpPr>
          <p:cNvPr id="13" name="Group 12">
            <a:extLst>
              <a:ext uri="{FF2B5EF4-FFF2-40B4-BE49-F238E27FC236}">
                <a16:creationId xmlns:a16="http://schemas.microsoft.com/office/drawing/2014/main" id="{E7CBEF31-F15F-4F64-887E-95CB6B1EE748}"/>
              </a:ext>
            </a:extLst>
          </p:cNvPr>
          <p:cNvGrpSpPr/>
          <p:nvPr/>
        </p:nvGrpSpPr>
        <p:grpSpPr>
          <a:xfrm>
            <a:off x="1635538" y="2483975"/>
            <a:ext cx="6362700" cy="4088441"/>
            <a:chOff x="1635538" y="2483975"/>
            <a:chExt cx="6362700" cy="4088441"/>
          </a:xfrm>
        </p:grpSpPr>
        <p:pic>
          <p:nvPicPr>
            <p:cNvPr id="2" name="Picture 1">
              <a:extLst>
                <a:ext uri="{FF2B5EF4-FFF2-40B4-BE49-F238E27FC236}">
                  <a16:creationId xmlns:a16="http://schemas.microsoft.com/office/drawing/2014/main" id="{6A61007F-32B4-4C61-937C-059CBD3E2DF2}"/>
                </a:ext>
              </a:extLst>
            </p:cNvPr>
            <p:cNvPicPr>
              <a:picLocks noChangeAspect="1"/>
            </p:cNvPicPr>
            <p:nvPr/>
          </p:nvPicPr>
          <p:blipFill>
            <a:blip r:embed="rId3"/>
            <a:stretch>
              <a:fillRect/>
            </a:stretch>
          </p:blipFill>
          <p:spPr>
            <a:xfrm>
              <a:off x="1865576" y="2483975"/>
              <a:ext cx="6132662" cy="4088441"/>
            </a:xfrm>
            <a:prstGeom prst="rect">
              <a:avLst/>
            </a:prstGeom>
          </p:spPr>
        </p:pic>
        <p:sp>
          <p:nvSpPr>
            <p:cNvPr id="8" name="Rectangle 7">
              <a:extLst>
                <a:ext uri="{FF2B5EF4-FFF2-40B4-BE49-F238E27FC236}">
                  <a16:creationId xmlns:a16="http://schemas.microsoft.com/office/drawing/2014/main" id="{7F90DC39-B8FF-4EEB-8E1D-DAFC4CD81A6E}"/>
                </a:ext>
              </a:extLst>
            </p:cNvPr>
            <p:cNvSpPr/>
            <p:nvPr/>
          </p:nvSpPr>
          <p:spPr>
            <a:xfrm>
              <a:off x="2076091" y="3140015"/>
              <a:ext cx="822384" cy="143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C772BB-CE2F-43CF-98B4-B016093A924A}"/>
                </a:ext>
              </a:extLst>
            </p:cNvPr>
            <p:cNvSpPr/>
            <p:nvPr/>
          </p:nvSpPr>
          <p:spPr>
            <a:xfrm>
              <a:off x="2260121" y="3347049"/>
              <a:ext cx="293298" cy="22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948D665-0BD0-4E50-BC1A-4D394C87BB08}"/>
                </a:ext>
              </a:extLst>
            </p:cNvPr>
            <p:cNvSpPr/>
            <p:nvPr/>
          </p:nvSpPr>
          <p:spPr>
            <a:xfrm>
              <a:off x="1635538" y="3801374"/>
              <a:ext cx="460075" cy="103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3CF7A809-527F-4793-B2AD-8E80D59EC3E9}"/>
                </a:ext>
              </a:extLst>
            </p:cNvPr>
            <p:cNvSpPr/>
            <p:nvPr/>
          </p:nvSpPr>
          <p:spPr>
            <a:xfrm>
              <a:off x="2835215" y="3950898"/>
              <a:ext cx="477329" cy="805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952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pPr algn="ctr"/>
            <a:r>
              <a:rPr lang="en-US" b="1" dirty="0">
                <a:solidFill>
                  <a:srgbClr val="C00000"/>
                </a:solidFill>
                <a:latin typeface="Arial Black" panose="020B0A04020102020204" pitchFamily="34" charset="0"/>
              </a:rPr>
              <a:t>To View Student 504 Plans</a:t>
            </a:r>
          </a:p>
        </p:txBody>
      </p:sp>
      <p:sp>
        <p:nvSpPr>
          <p:cNvPr id="5" name="Content Placeholder 4">
            <a:extLst>
              <a:ext uri="{FF2B5EF4-FFF2-40B4-BE49-F238E27FC236}">
                <a16:creationId xmlns:a16="http://schemas.microsoft.com/office/drawing/2014/main" id="{2F43B18E-ABEC-46AE-86FA-6B3A142B5FAE}"/>
              </a:ext>
            </a:extLst>
          </p:cNvPr>
          <p:cNvSpPr>
            <a:spLocks noGrp="1"/>
          </p:cNvSpPr>
          <p:nvPr>
            <p:ph idx="1"/>
          </p:nvPr>
        </p:nvSpPr>
        <p:spPr>
          <a:xfrm>
            <a:off x="654170" y="1689115"/>
            <a:ext cx="10515600" cy="4351338"/>
          </a:xfrm>
        </p:spPr>
        <p:txBody>
          <a:bodyPr/>
          <a:lstStyle/>
          <a:p>
            <a:r>
              <a:rPr lang="en-US" dirty="0"/>
              <a:t>On this screen you will click on the magnifying glass to view record. Make sure it is the correct school year.</a:t>
            </a:r>
          </a:p>
        </p:txBody>
      </p:sp>
      <p:grpSp>
        <p:nvGrpSpPr>
          <p:cNvPr id="6" name="Group 5">
            <a:extLst>
              <a:ext uri="{FF2B5EF4-FFF2-40B4-BE49-F238E27FC236}">
                <a16:creationId xmlns:a16="http://schemas.microsoft.com/office/drawing/2014/main" id="{BB3F7616-EB81-4EEE-B857-5DF7D192574F}"/>
              </a:ext>
            </a:extLst>
          </p:cNvPr>
          <p:cNvGrpSpPr/>
          <p:nvPr/>
        </p:nvGrpSpPr>
        <p:grpSpPr>
          <a:xfrm>
            <a:off x="2188951" y="2584616"/>
            <a:ext cx="6063651" cy="4042434"/>
            <a:chOff x="2188951" y="2584616"/>
            <a:chExt cx="6063651" cy="4042434"/>
          </a:xfrm>
        </p:grpSpPr>
        <p:pic>
          <p:nvPicPr>
            <p:cNvPr id="3" name="Picture 2">
              <a:extLst>
                <a:ext uri="{FF2B5EF4-FFF2-40B4-BE49-F238E27FC236}">
                  <a16:creationId xmlns:a16="http://schemas.microsoft.com/office/drawing/2014/main" id="{F82E0D72-C1FA-4E4A-9EF3-8FDA60468B89}"/>
                </a:ext>
              </a:extLst>
            </p:cNvPr>
            <p:cNvPicPr>
              <a:picLocks noChangeAspect="1"/>
            </p:cNvPicPr>
            <p:nvPr/>
          </p:nvPicPr>
          <p:blipFill>
            <a:blip r:embed="rId3"/>
            <a:stretch>
              <a:fillRect/>
            </a:stretch>
          </p:blipFill>
          <p:spPr>
            <a:xfrm>
              <a:off x="2188951" y="2584616"/>
              <a:ext cx="6063651" cy="4042434"/>
            </a:xfrm>
            <a:prstGeom prst="rect">
              <a:avLst/>
            </a:prstGeom>
          </p:spPr>
        </p:pic>
        <p:sp>
          <p:nvSpPr>
            <p:cNvPr id="8" name="Rectangle 7">
              <a:extLst>
                <a:ext uri="{FF2B5EF4-FFF2-40B4-BE49-F238E27FC236}">
                  <a16:creationId xmlns:a16="http://schemas.microsoft.com/office/drawing/2014/main" id="{7F90DC39-B8FF-4EEB-8E1D-DAFC4CD81A6E}"/>
                </a:ext>
              </a:extLst>
            </p:cNvPr>
            <p:cNvSpPr/>
            <p:nvPr/>
          </p:nvSpPr>
          <p:spPr>
            <a:xfrm>
              <a:off x="2415397" y="3226765"/>
              <a:ext cx="822384" cy="143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C772BB-CE2F-43CF-98B4-B016093A924A}"/>
                </a:ext>
              </a:extLst>
            </p:cNvPr>
            <p:cNvSpPr/>
            <p:nvPr/>
          </p:nvSpPr>
          <p:spPr>
            <a:xfrm>
              <a:off x="2587925" y="3429000"/>
              <a:ext cx="293298" cy="227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3CF7A809-527F-4793-B2AD-8E80D59EC3E9}"/>
                </a:ext>
              </a:extLst>
            </p:cNvPr>
            <p:cNvSpPr/>
            <p:nvPr/>
          </p:nvSpPr>
          <p:spPr>
            <a:xfrm>
              <a:off x="6866626" y="3784271"/>
              <a:ext cx="477329" cy="805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5821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1321878A-ABF3-415A-92E2-268593ED7D64}"/>
              </a:ext>
            </a:extLst>
          </p:cNvPr>
          <p:cNvGrpSpPr/>
          <p:nvPr/>
        </p:nvGrpSpPr>
        <p:grpSpPr>
          <a:xfrm>
            <a:off x="730508" y="0"/>
            <a:ext cx="10730984" cy="6905445"/>
            <a:chOff x="258263" y="0"/>
            <a:chExt cx="10730984" cy="6905445"/>
          </a:xfrm>
        </p:grpSpPr>
        <p:grpSp>
          <p:nvGrpSpPr>
            <p:cNvPr id="48" name="Group 47">
              <a:extLst>
                <a:ext uri="{FF2B5EF4-FFF2-40B4-BE49-F238E27FC236}">
                  <a16:creationId xmlns:a16="http://schemas.microsoft.com/office/drawing/2014/main" id="{628A7E92-19F3-4426-88C5-78933F892C0D}"/>
                </a:ext>
              </a:extLst>
            </p:cNvPr>
            <p:cNvGrpSpPr/>
            <p:nvPr/>
          </p:nvGrpSpPr>
          <p:grpSpPr>
            <a:xfrm>
              <a:off x="258263" y="0"/>
              <a:ext cx="10730984" cy="6905445"/>
              <a:chOff x="177750" y="0"/>
              <a:chExt cx="10730984" cy="6905445"/>
            </a:xfrm>
          </p:grpSpPr>
          <p:pic>
            <p:nvPicPr>
              <p:cNvPr id="15" name="Picture 14">
                <a:extLst>
                  <a:ext uri="{FF2B5EF4-FFF2-40B4-BE49-F238E27FC236}">
                    <a16:creationId xmlns:a16="http://schemas.microsoft.com/office/drawing/2014/main" id="{5AED763F-4909-4C1F-9B22-9215C13EA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50" y="0"/>
                <a:ext cx="5121743" cy="6858000"/>
              </a:xfrm>
              <a:prstGeom prst="rect">
                <a:avLst/>
              </a:prstGeom>
            </p:spPr>
          </p:pic>
          <p:sp>
            <p:nvSpPr>
              <p:cNvPr id="16" name="Rectangle 15">
                <a:extLst>
                  <a:ext uri="{FF2B5EF4-FFF2-40B4-BE49-F238E27FC236}">
                    <a16:creationId xmlns:a16="http://schemas.microsoft.com/office/drawing/2014/main" id="{43A49833-FB87-4727-BA21-EB19ADADD296}"/>
                  </a:ext>
                </a:extLst>
              </p:cNvPr>
              <p:cNvSpPr/>
              <p:nvPr/>
            </p:nvSpPr>
            <p:spPr>
              <a:xfrm>
                <a:off x="747623" y="554965"/>
                <a:ext cx="293298" cy="7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4C1EA0-D386-4B8D-A0F1-0839903B01B6}"/>
                  </a:ext>
                </a:extLst>
              </p:cNvPr>
              <p:cNvSpPr/>
              <p:nvPr/>
            </p:nvSpPr>
            <p:spPr>
              <a:xfrm>
                <a:off x="1437736" y="554965"/>
                <a:ext cx="678611" cy="7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18091A-3CA4-46F0-8172-690E3950538E}"/>
                  </a:ext>
                </a:extLst>
              </p:cNvPr>
              <p:cNvSpPr/>
              <p:nvPr/>
            </p:nvSpPr>
            <p:spPr>
              <a:xfrm>
                <a:off x="391064" y="1322717"/>
                <a:ext cx="408317" cy="7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59441F1-0FC7-4FCB-B470-13F6F7EF57A8}"/>
                  </a:ext>
                </a:extLst>
              </p:cNvPr>
              <p:cNvSpPr/>
              <p:nvPr/>
            </p:nvSpPr>
            <p:spPr>
              <a:xfrm>
                <a:off x="1777041" y="3841630"/>
                <a:ext cx="379563" cy="7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A9797DE-EF51-4750-9237-BCA236C81DF2}"/>
                  </a:ext>
                </a:extLst>
              </p:cNvPr>
              <p:cNvSpPr/>
              <p:nvPr/>
            </p:nvSpPr>
            <p:spPr>
              <a:xfrm>
                <a:off x="1955321" y="5615797"/>
                <a:ext cx="322052" cy="7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F7A41D3-9953-4A01-95AA-03894409D50A}"/>
                  </a:ext>
                </a:extLst>
              </p:cNvPr>
              <p:cNvSpPr/>
              <p:nvPr/>
            </p:nvSpPr>
            <p:spPr>
              <a:xfrm>
                <a:off x="2973238" y="4226943"/>
                <a:ext cx="356558" cy="8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4B2771-FAB1-48DC-BDC0-D5A4B8045B0C}"/>
                  </a:ext>
                </a:extLst>
              </p:cNvPr>
              <p:cNvSpPr/>
              <p:nvPr/>
            </p:nvSpPr>
            <p:spPr>
              <a:xfrm>
                <a:off x="4341962" y="5690560"/>
                <a:ext cx="322052" cy="74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20A679B-3AB1-4BBA-B791-B94FF7BDD42D}"/>
                  </a:ext>
                </a:extLst>
              </p:cNvPr>
              <p:cNvSpPr/>
              <p:nvPr/>
            </p:nvSpPr>
            <p:spPr>
              <a:xfrm>
                <a:off x="391064" y="6298722"/>
                <a:ext cx="713117" cy="158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DE33ED8E-C9E2-4EC1-9E49-0510C9693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6309" y="47445"/>
                <a:ext cx="5212425" cy="6858000"/>
              </a:xfrm>
              <a:prstGeom prst="rect">
                <a:avLst/>
              </a:prstGeom>
            </p:spPr>
          </p:pic>
          <p:sp>
            <p:nvSpPr>
              <p:cNvPr id="30" name="Rectangle 29">
                <a:extLst>
                  <a:ext uri="{FF2B5EF4-FFF2-40B4-BE49-F238E27FC236}">
                    <a16:creationId xmlns:a16="http://schemas.microsoft.com/office/drawing/2014/main" id="{DBA05F30-CD26-44F9-AB3E-BE933465E9E2}"/>
                  </a:ext>
                </a:extLst>
              </p:cNvPr>
              <p:cNvSpPr/>
              <p:nvPr/>
            </p:nvSpPr>
            <p:spPr>
              <a:xfrm>
                <a:off x="6026989" y="787879"/>
                <a:ext cx="356558" cy="6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2F326E-9065-4A67-AAFD-87A4A302F59A}"/>
                  </a:ext>
                </a:extLst>
              </p:cNvPr>
              <p:cNvSpPr/>
              <p:nvPr/>
            </p:nvSpPr>
            <p:spPr>
              <a:xfrm>
                <a:off x="6026989" y="1173192"/>
                <a:ext cx="310551" cy="690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6F73FAF-FCE8-45C4-A05E-657AA3095057}"/>
                  </a:ext>
                </a:extLst>
              </p:cNvPr>
              <p:cNvSpPr/>
              <p:nvPr/>
            </p:nvSpPr>
            <p:spPr>
              <a:xfrm>
                <a:off x="6026989" y="1483743"/>
                <a:ext cx="310551" cy="316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53E493-BEB6-4A78-9043-5354180816D9}"/>
                  </a:ext>
                </a:extLst>
              </p:cNvPr>
              <p:cNvSpPr/>
              <p:nvPr/>
            </p:nvSpPr>
            <p:spPr>
              <a:xfrm>
                <a:off x="6026989" y="2064589"/>
                <a:ext cx="310551" cy="92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E5FF7E-FFC0-4D9B-B332-BFBD596E0EAD}"/>
                  </a:ext>
                </a:extLst>
              </p:cNvPr>
              <p:cNvSpPr/>
              <p:nvPr/>
            </p:nvSpPr>
            <p:spPr>
              <a:xfrm>
                <a:off x="6026989" y="2852468"/>
                <a:ext cx="310551" cy="92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DBBC128-CF5A-4A63-919F-7A50FB90EF32}"/>
                  </a:ext>
                </a:extLst>
              </p:cNvPr>
              <p:cNvSpPr/>
              <p:nvPr/>
            </p:nvSpPr>
            <p:spPr>
              <a:xfrm>
                <a:off x="8137585" y="2495909"/>
                <a:ext cx="299049" cy="8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5D2865A4-6AAB-4127-9460-6A2345C42861}"/>
                  </a:ext>
                </a:extLst>
              </p:cNvPr>
              <p:cNvSpPr/>
              <p:nvPr/>
            </p:nvSpPr>
            <p:spPr>
              <a:xfrm>
                <a:off x="8083479" y="3232030"/>
                <a:ext cx="299049" cy="8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439B4F7-A468-42E9-9331-FA789CC1ACDF}"/>
                  </a:ext>
                </a:extLst>
              </p:cNvPr>
              <p:cNvSpPr/>
              <p:nvPr/>
            </p:nvSpPr>
            <p:spPr>
              <a:xfrm>
                <a:off x="9420045" y="3588589"/>
                <a:ext cx="299049" cy="97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6966A9-7D65-490C-845B-36A1C47D7137}"/>
                  </a:ext>
                </a:extLst>
              </p:cNvPr>
              <p:cNvSpPr/>
              <p:nvPr/>
            </p:nvSpPr>
            <p:spPr>
              <a:xfrm>
                <a:off x="7924800" y="3996906"/>
                <a:ext cx="575094" cy="13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B03D278-CB5E-481F-AC56-34719F7D75F9}"/>
                  </a:ext>
                </a:extLst>
              </p:cNvPr>
              <p:cNvSpPr/>
              <p:nvPr/>
            </p:nvSpPr>
            <p:spPr>
              <a:xfrm>
                <a:off x="8896709" y="3996906"/>
                <a:ext cx="523336" cy="1380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a:extLst>
                <a:ext uri="{FF2B5EF4-FFF2-40B4-BE49-F238E27FC236}">
                  <a16:creationId xmlns:a16="http://schemas.microsoft.com/office/drawing/2014/main" id="{29A27F76-5F1C-4123-BA21-041F8FF873AA}"/>
                </a:ext>
              </a:extLst>
            </p:cNvPr>
            <p:cNvSpPr/>
            <p:nvPr/>
          </p:nvSpPr>
          <p:spPr>
            <a:xfrm>
              <a:off x="6096000" y="6349042"/>
              <a:ext cx="684362" cy="92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166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736" y="4977532"/>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p:txBody>
          <a:bodyPr/>
          <a:lstStyle/>
          <a:p>
            <a:r>
              <a:rPr lang="en-US" b="1" dirty="0">
                <a:solidFill>
                  <a:srgbClr val="C00000"/>
                </a:solidFill>
                <a:latin typeface="Arial Black" panose="020B0A04020102020204" pitchFamily="34" charset="0"/>
              </a:rPr>
              <a:t>What is Section 504?</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838200" y="1440312"/>
            <a:ext cx="10515600" cy="4351338"/>
          </a:xfrm>
        </p:spPr>
        <p:txBody>
          <a:bodyPr/>
          <a:lstStyle/>
          <a:p>
            <a:pPr marL="0" indent="0">
              <a:buNone/>
            </a:pPr>
            <a:r>
              <a:rPr lang="en-US" dirty="0"/>
              <a:t>Section 504 of the Rehabilitation Act of 1973 is a civil rights law that prohibits recipients of federal funding from discriminating against individuals with disabilities.  Under Section 504, children with disabilities must be educated with their non-disabled peers "to the maximum extent appropriate.”  Students with disabilities must be given the same opportunities to participate in academic, nonacademic and extracurricular activities as their non-disabled peers.  This law applies to public elementary and secondary schools, as well as other education entities.</a:t>
            </a:r>
          </a:p>
        </p:txBody>
      </p:sp>
    </p:spTree>
    <p:extLst>
      <p:ext uri="{BB962C8B-B14F-4D97-AF65-F5344CB8AC3E}">
        <p14:creationId xmlns:p14="http://schemas.microsoft.com/office/powerpoint/2010/main" val="128239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9" name="Title 8">
            <a:extLst>
              <a:ext uri="{FF2B5EF4-FFF2-40B4-BE49-F238E27FC236}">
                <a16:creationId xmlns:a16="http://schemas.microsoft.com/office/drawing/2014/main" id="{55354F5E-C0CB-4218-B4CC-78E4C17D6384}"/>
              </a:ext>
            </a:extLst>
          </p:cNvPr>
          <p:cNvSpPr>
            <a:spLocks noGrp="1"/>
          </p:cNvSpPr>
          <p:nvPr>
            <p:ph type="title"/>
          </p:nvPr>
        </p:nvSpPr>
        <p:spPr/>
        <p:txBody>
          <a:bodyPr/>
          <a:lstStyle/>
          <a:p>
            <a:r>
              <a:rPr lang="en-US" b="1" dirty="0">
                <a:solidFill>
                  <a:srgbClr val="C00000"/>
                </a:solidFill>
                <a:latin typeface="Arial Black" panose="020B0A04020102020204" pitchFamily="34" charset="0"/>
              </a:rPr>
              <a:t>Questions/Concerns</a:t>
            </a:r>
            <a:endParaRPr lang="en-US" dirty="0"/>
          </a:p>
        </p:txBody>
      </p:sp>
      <p:sp>
        <p:nvSpPr>
          <p:cNvPr id="11" name="Content Placeholder 10">
            <a:extLst>
              <a:ext uri="{FF2B5EF4-FFF2-40B4-BE49-F238E27FC236}">
                <a16:creationId xmlns:a16="http://schemas.microsoft.com/office/drawing/2014/main" id="{6EA3CA14-36EF-422B-9ECC-4128846E6E1C}"/>
              </a:ext>
            </a:extLst>
          </p:cNvPr>
          <p:cNvSpPr>
            <a:spLocks noGrp="1"/>
          </p:cNvSpPr>
          <p:nvPr>
            <p:ph idx="1"/>
          </p:nvPr>
        </p:nvSpPr>
        <p:spPr/>
        <p:txBody>
          <a:bodyPr/>
          <a:lstStyle/>
          <a:p>
            <a:r>
              <a:rPr lang="en-US" dirty="0"/>
              <a:t>Cynthia Casas – 504 Coordinator</a:t>
            </a:r>
          </a:p>
          <a:p>
            <a:r>
              <a:rPr lang="en-US" dirty="0">
                <a:hlinkClick r:id="rId3"/>
              </a:rPr>
              <a:t>ccasas@romaisd.com</a:t>
            </a:r>
            <a:endParaRPr lang="en-US" dirty="0"/>
          </a:p>
          <a:p>
            <a:r>
              <a:rPr lang="en-US"/>
              <a:t>Office – A5</a:t>
            </a:r>
          </a:p>
        </p:txBody>
      </p:sp>
    </p:spTree>
    <p:extLst>
      <p:ext uri="{BB962C8B-B14F-4D97-AF65-F5344CB8AC3E}">
        <p14:creationId xmlns:p14="http://schemas.microsoft.com/office/powerpoint/2010/main" val="408764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p:txBody>
          <a:bodyPr/>
          <a:lstStyle/>
          <a:p>
            <a:r>
              <a:rPr lang="en-US" b="1" dirty="0">
                <a:solidFill>
                  <a:srgbClr val="C00000"/>
                </a:solidFill>
                <a:latin typeface="Arial Black" panose="020B0A04020102020204" pitchFamily="34" charset="0"/>
              </a:rPr>
              <a:t>Who Is Eligible for Section 504?</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838200" y="1440312"/>
            <a:ext cx="10515600" cy="4351338"/>
          </a:xfrm>
        </p:spPr>
        <p:txBody>
          <a:bodyPr/>
          <a:lstStyle/>
          <a:p>
            <a:pPr marL="0" indent="0">
              <a:buNone/>
            </a:pPr>
            <a:r>
              <a:rPr lang="en-US" dirty="0"/>
              <a:t>Section 504's definition of “a student with a disability” is broader than the IDEA’s (Individuals with Disabilities Act) definition and is not limited to specific disability categories. </a:t>
            </a:r>
          </a:p>
          <a:p>
            <a:pPr marL="0" indent="0">
              <a:buNone/>
            </a:pPr>
            <a:r>
              <a:rPr lang="en-US" dirty="0"/>
              <a:t>Section 504 is the “umbrella” civil rights law covering persons who have a “physical or mental impairment that substantially limits one or more major life activity.”  Under Section 504, “major life activities” include caring for one's self, performing manual tasks, walking, seeing, hearing, speaking, breathing, reading, writing, calculating math problems, concentrating, interacting with others, learning and working.</a:t>
            </a:r>
          </a:p>
        </p:txBody>
      </p:sp>
    </p:spTree>
    <p:extLst>
      <p:ext uri="{BB962C8B-B14F-4D97-AF65-F5344CB8AC3E}">
        <p14:creationId xmlns:p14="http://schemas.microsoft.com/office/powerpoint/2010/main" val="240658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p:txBody>
          <a:bodyPr/>
          <a:lstStyle/>
          <a:p>
            <a:r>
              <a:rPr lang="en-US" b="1" dirty="0">
                <a:solidFill>
                  <a:srgbClr val="C00000"/>
                </a:solidFill>
                <a:latin typeface="Arial Black" panose="020B0A04020102020204" pitchFamily="34" charset="0"/>
              </a:rPr>
              <a:t>Who Is Eligible for Section 504?</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838200" y="1440312"/>
            <a:ext cx="10515600" cy="4351338"/>
          </a:xfrm>
        </p:spPr>
        <p:txBody>
          <a:bodyPr/>
          <a:lstStyle/>
          <a:p>
            <a:pPr marL="0" indent="0">
              <a:buNone/>
            </a:pPr>
            <a:r>
              <a:rPr lang="en-US" dirty="0"/>
              <a:t>Parents typically ask for services under Section 504 when: </a:t>
            </a:r>
          </a:p>
          <a:p>
            <a:pPr>
              <a:buFont typeface="Arial" panose="020B0604020202020204" pitchFamily="34" charset="0"/>
              <a:buChar char="•"/>
            </a:pPr>
            <a:r>
              <a:rPr lang="en-US" dirty="0"/>
              <a:t>their child has a chronic medical condition, such as asthma or diabetes, that is not covered by the IDEA or</a:t>
            </a:r>
          </a:p>
          <a:p>
            <a:pPr>
              <a:buFont typeface="Arial" panose="020B0604020202020204" pitchFamily="34" charset="0"/>
              <a:buChar char="•"/>
            </a:pPr>
            <a:r>
              <a:rPr lang="en-US" dirty="0"/>
              <a:t>their child has a disability covered by IDEA, such as ADHD or a mild learning disability, but who does not require IDEA services to benefit from their education. </a:t>
            </a:r>
          </a:p>
          <a:p>
            <a:pPr marL="0" indent="0">
              <a:buNone/>
            </a:pPr>
            <a:r>
              <a:rPr lang="en-US" dirty="0"/>
              <a:t>Often students protected under Section 504 have “hidden disabilities”, which include low vision, poor hearing, heart disease, or a chronic illness, such as cancer.</a:t>
            </a:r>
          </a:p>
          <a:p>
            <a:pPr marL="0" indent="0">
              <a:buNone/>
            </a:pPr>
            <a:endParaRPr lang="en-US" dirty="0"/>
          </a:p>
        </p:txBody>
      </p:sp>
    </p:spTree>
    <p:extLst>
      <p:ext uri="{BB962C8B-B14F-4D97-AF65-F5344CB8AC3E}">
        <p14:creationId xmlns:p14="http://schemas.microsoft.com/office/powerpoint/2010/main" val="254937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p:txBody>
          <a:bodyPr/>
          <a:lstStyle/>
          <a:p>
            <a:r>
              <a:rPr lang="en-US" b="1" dirty="0">
                <a:solidFill>
                  <a:srgbClr val="C00000"/>
                </a:solidFill>
                <a:latin typeface="Arial Black" panose="020B0A04020102020204" pitchFamily="34" charset="0"/>
              </a:rPr>
              <a:t>Who Can Refer Students for Section 504?</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838200" y="1785369"/>
            <a:ext cx="10515600" cy="4351338"/>
          </a:xfrm>
        </p:spPr>
        <p:txBody>
          <a:bodyPr/>
          <a:lstStyle/>
          <a:p>
            <a:pPr marL="0" indent="0">
              <a:lnSpc>
                <a:spcPct val="100000"/>
              </a:lnSpc>
              <a:buNone/>
            </a:pPr>
            <a:r>
              <a:rPr lang="en-US" dirty="0"/>
              <a:t>Anyone can refer a child for evaluation under Section 504.  However, while anyone can make a referral, such as parents or a doctor, OCR has stated that “the school district must also have reason to believe that the child is in need of services under Section 504 due to a disability”.  Therefore, a school district does not have to refer or evaluate a child under Section 504 solely upon parental demand. </a:t>
            </a:r>
          </a:p>
        </p:txBody>
      </p:sp>
    </p:spTree>
    <p:extLst>
      <p:ext uri="{BB962C8B-B14F-4D97-AF65-F5344CB8AC3E}">
        <p14:creationId xmlns:p14="http://schemas.microsoft.com/office/powerpoint/2010/main" val="326738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p:txBody>
          <a:bodyPr/>
          <a:lstStyle/>
          <a:p>
            <a:r>
              <a:rPr lang="en-US" b="1" dirty="0">
                <a:solidFill>
                  <a:srgbClr val="C00000"/>
                </a:solidFill>
                <a:latin typeface="Arial Black" panose="020B0A04020102020204" pitchFamily="34" charset="0"/>
              </a:rPr>
              <a:t>Who Decides if a Student is Eligible for Section 504?</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838200" y="1785369"/>
            <a:ext cx="10515600" cy="4351338"/>
          </a:xfrm>
        </p:spPr>
        <p:txBody>
          <a:bodyPr/>
          <a:lstStyle/>
          <a:p>
            <a:r>
              <a:rPr lang="en-US" dirty="0"/>
              <a:t>According to the federal regulations: “…placement decisions are to be made by a group of persons who are knowledgeable about the child, the meaning of the evaluation data, placement options, least restrictive environment requirements, and comparable facilities” [34 C.F.R. §104.35(c)(3)].</a:t>
            </a:r>
          </a:p>
          <a:p>
            <a:r>
              <a:rPr lang="en-US" dirty="0"/>
              <a:t>Unlike Special Education, the federal regulations for Section 504 do not require or even mention that parents are to be a part of the decision-making committee. </a:t>
            </a:r>
          </a:p>
          <a:p>
            <a:pPr marL="0" indent="0">
              <a:lnSpc>
                <a:spcPct val="100000"/>
              </a:lnSpc>
              <a:buNone/>
            </a:pPr>
            <a:endParaRPr lang="en-US" dirty="0"/>
          </a:p>
        </p:txBody>
      </p:sp>
    </p:spTree>
    <p:extLst>
      <p:ext uri="{BB962C8B-B14F-4D97-AF65-F5344CB8AC3E}">
        <p14:creationId xmlns:p14="http://schemas.microsoft.com/office/powerpoint/2010/main" val="123599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p:txBody>
          <a:bodyPr/>
          <a:lstStyle/>
          <a:p>
            <a:r>
              <a:rPr lang="en-US" b="1" dirty="0">
                <a:solidFill>
                  <a:srgbClr val="C00000"/>
                </a:solidFill>
                <a:latin typeface="Arial Black" panose="020B0A04020102020204" pitchFamily="34" charset="0"/>
              </a:rPr>
              <a:t>Support for Section 504 Students</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838200" y="1440312"/>
            <a:ext cx="10515600" cy="4351338"/>
          </a:xfrm>
        </p:spPr>
        <p:txBody>
          <a:bodyPr>
            <a:normAutofit/>
          </a:bodyPr>
          <a:lstStyle/>
          <a:p>
            <a:pPr marL="0" indent="0">
              <a:lnSpc>
                <a:spcPct val="100000"/>
              </a:lnSpc>
              <a:buNone/>
            </a:pPr>
            <a:r>
              <a:rPr lang="en-US" dirty="0"/>
              <a:t>Each child’s needs are determined individually.  Determination of what is appropriate for each child is based on the nature of the disabling condition and what that child needs in order to have an equal opportunity to compete when compared to the non-disabled.  There is no guarantee of A’s or B’s or even that the student will not fail. Students are still expected to produce.  The ultimate goal of education for all students, with or without disabilities, is to give students the knowledge and compensating skills they will need to be able to function in life after graduation.</a:t>
            </a:r>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a:p>
            <a:pPr marL="0" indent="0">
              <a:lnSpc>
                <a:spcPct val="100000"/>
              </a:lnSpc>
              <a:buNone/>
            </a:pPr>
            <a:endParaRPr lang="en-US" dirty="0"/>
          </a:p>
        </p:txBody>
      </p:sp>
    </p:spTree>
    <p:extLst>
      <p:ext uri="{BB962C8B-B14F-4D97-AF65-F5344CB8AC3E}">
        <p14:creationId xmlns:p14="http://schemas.microsoft.com/office/powerpoint/2010/main" val="256110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r>
              <a:rPr lang="en-US" b="1" dirty="0">
                <a:solidFill>
                  <a:srgbClr val="C00000"/>
                </a:solidFill>
                <a:latin typeface="Arial Black" panose="020B0A04020102020204" pitchFamily="34" charset="0"/>
              </a:rPr>
              <a:t>Services Available for 504 Students</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513264" y="1440312"/>
            <a:ext cx="11165474" cy="4351338"/>
          </a:xfrm>
        </p:spPr>
        <p:txBody>
          <a:bodyPr>
            <a:normAutofit/>
          </a:bodyPr>
          <a:lstStyle/>
          <a:p>
            <a:pPr marL="0" indent="0">
              <a:buNone/>
            </a:pPr>
            <a:r>
              <a:rPr lang="en-US" dirty="0"/>
              <a:t>Under Section 504, students with disabilities may receive accommodations as well as supplementary aids and services to ensure that their individual educational needs are met as adequately as those of non-disabled students.</a:t>
            </a:r>
          </a:p>
          <a:p>
            <a:pPr marL="0" indent="0">
              <a:buNone/>
            </a:pPr>
            <a:endParaRPr lang="en-US" dirty="0"/>
          </a:p>
        </p:txBody>
      </p:sp>
    </p:spTree>
    <p:extLst>
      <p:ext uri="{BB962C8B-B14F-4D97-AF65-F5344CB8AC3E}">
        <p14:creationId xmlns:p14="http://schemas.microsoft.com/office/powerpoint/2010/main" val="4208589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47D32D-5479-42EF-A5AF-9D428231A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2532" y="5207570"/>
            <a:ext cx="2396205" cy="1076026"/>
          </a:xfrm>
          <a:prstGeom prst="rect">
            <a:avLst/>
          </a:prstGeom>
        </p:spPr>
      </p:pic>
      <p:sp>
        <p:nvSpPr>
          <p:cNvPr id="7" name="Title 6">
            <a:extLst>
              <a:ext uri="{FF2B5EF4-FFF2-40B4-BE49-F238E27FC236}">
                <a16:creationId xmlns:a16="http://schemas.microsoft.com/office/drawing/2014/main" id="{7268D3DF-D8D4-4BD3-88BC-FD848AD9A19B}"/>
              </a:ext>
            </a:extLst>
          </p:cNvPr>
          <p:cNvSpPr>
            <a:spLocks noGrp="1"/>
          </p:cNvSpPr>
          <p:nvPr>
            <p:ph type="title"/>
          </p:nvPr>
        </p:nvSpPr>
        <p:spPr>
          <a:xfrm>
            <a:off x="454324" y="285584"/>
            <a:ext cx="11645661" cy="1325563"/>
          </a:xfrm>
        </p:spPr>
        <p:txBody>
          <a:bodyPr/>
          <a:lstStyle/>
          <a:p>
            <a:r>
              <a:rPr lang="en-US" b="1" dirty="0">
                <a:solidFill>
                  <a:srgbClr val="C00000"/>
                </a:solidFill>
                <a:latin typeface="Arial Black" panose="020B0A04020102020204" pitchFamily="34" charset="0"/>
              </a:rPr>
              <a:t>Services Available for 504 Students</a:t>
            </a:r>
          </a:p>
        </p:txBody>
      </p:sp>
      <p:sp>
        <p:nvSpPr>
          <p:cNvPr id="8" name="Content Placeholder 7">
            <a:extLst>
              <a:ext uri="{FF2B5EF4-FFF2-40B4-BE49-F238E27FC236}">
                <a16:creationId xmlns:a16="http://schemas.microsoft.com/office/drawing/2014/main" id="{8F3B280C-E25F-48E8-993C-6491366358DF}"/>
              </a:ext>
            </a:extLst>
          </p:cNvPr>
          <p:cNvSpPr>
            <a:spLocks noGrp="1"/>
          </p:cNvSpPr>
          <p:nvPr>
            <p:ph idx="1"/>
          </p:nvPr>
        </p:nvSpPr>
        <p:spPr>
          <a:xfrm>
            <a:off x="513264" y="1440312"/>
            <a:ext cx="11165474" cy="4351338"/>
          </a:xfrm>
        </p:spPr>
        <p:txBody>
          <a:bodyPr>
            <a:normAutofit/>
          </a:bodyPr>
          <a:lstStyle/>
          <a:p>
            <a:pPr marL="0" indent="0">
              <a:buNone/>
            </a:pPr>
            <a:r>
              <a:rPr lang="en-US" dirty="0"/>
              <a:t>Types of Accommodations:</a:t>
            </a:r>
          </a:p>
          <a:p>
            <a:pPr marL="457200" indent="-457200">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Presentation:</a:t>
            </a:r>
            <a:r>
              <a:rPr lang="en-US" sz="2800" dirty="0">
                <a:latin typeface="Calibri" panose="020F0502020204030204" pitchFamily="34" charset="0"/>
                <a:cs typeface="Calibri" panose="020F0502020204030204" pitchFamily="34" charset="0"/>
              </a:rPr>
              <a:t>  A change in the way information is presented. </a:t>
            </a:r>
          </a:p>
          <a:p>
            <a:pPr marL="457200" indent="-457200">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Response:</a:t>
            </a:r>
            <a:r>
              <a:rPr lang="en-US" sz="2800" dirty="0">
                <a:solidFill>
                  <a:srgbClr val="C00000"/>
                </a:solidFill>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A change in the way a child completes assignments or tests. </a:t>
            </a:r>
          </a:p>
          <a:p>
            <a:pPr marL="457200" indent="-457200">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Setting:</a:t>
            </a:r>
            <a:r>
              <a:rPr lang="en-US" sz="2800" dirty="0">
                <a:latin typeface="Calibri" panose="020F0502020204030204" pitchFamily="34" charset="0"/>
                <a:cs typeface="Calibri" panose="020F0502020204030204" pitchFamily="34" charset="0"/>
              </a:rPr>
              <a:t>  A change in the environment where a child learns. </a:t>
            </a:r>
          </a:p>
          <a:p>
            <a:pPr marL="457200" indent="-457200">
              <a:buFont typeface="Arial" panose="020B0604020202020204" pitchFamily="34" charset="0"/>
              <a:buChar char="•"/>
            </a:pPr>
            <a:r>
              <a:rPr lang="en-US" sz="2800" b="1" dirty="0">
                <a:solidFill>
                  <a:srgbClr val="C00000"/>
                </a:solidFill>
                <a:latin typeface="Calibri" panose="020F0502020204030204" pitchFamily="34" charset="0"/>
                <a:cs typeface="Calibri" panose="020F0502020204030204" pitchFamily="34" charset="0"/>
              </a:rPr>
              <a:t>Timing and scheduling: </a:t>
            </a:r>
            <a:r>
              <a:rPr lang="en-US" sz="2800" dirty="0">
                <a:latin typeface="Calibri" panose="020F0502020204030204" pitchFamily="34" charset="0"/>
                <a:cs typeface="Calibri" panose="020F0502020204030204" pitchFamily="34" charset="0"/>
              </a:rPr>
              <a:t> A change to the time a child has for a task. </a:t>
            </a:r>
          </a:p>
          <a:p>
            <a:pPr marL="0" indent="0">
              <a:buNone/>
            </a:pPr>
            <a:endParaRPr lang="en-US" dirty="0"/>
          </a:p>
        </p:txBody>
      </p:sp>
    </p:spTree>
    <p:extLst>
      <p:ext uri="{BB962C8B-B14F-4D97-AF65-F5344CB8AC3E}">
        <p14:creationId xmlns:p14="http://schemas.microsoft.com/office/powerpoint/2010/main" val="2779862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1150</Words>
  <Application>Microsoft Office PowerPoint</Application>
  <PresentationFormat>Widescreen</PresentationFormat>
  <Paragraphs>63</Paragraphs>
  <Slides>20</Slides>
  <Notes>0</Notes>
  <HiddenSlides>0</HiddenSlides>
  <MMClips>0</MMClips>
  <ScaleCrop>false</ScaleCrop>
  <HeadingPairs>
    <vt:vector size="10" baseType="variant">
      <vt:variant>
        <vt:lpstr>Fonts Used</vt:lpstr>
      </vt:variant>
      <vt:variant>
        <vt:i4>4</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Arial Black</vt:lpstr>
      <vt:lpstr>Calibri</vt:lpstr>
      <vt:lpstr>Calibri Light</vt:lpstr>
      <vt:lpstr>Office Theme</vt:lpstr>
      <vt:lpstr>E:\504-2020\504 Contact Log.xlsx</vt:lpstr>
      <vt:lpstr>Package</vt:lpstr>
      <vt:lpstr>Section 504 Program Cynthia Casas Ernesto Salinas</vt:lpstr>
      <vt:lpstr>What is Section 504?</vt:lpstr>
      <vt:lpstr>Who Is Eligible for Section 504?</vt:lpstr>
      <vt:lpstr>Who Is Eligible for Section 504?</vt:lpstr>
      <vt:lpstr>Who Can Refer Students for Section 504?</vt:lpstr>
      <vt:lpstr>Who Decides if a Student is Eligible for Section 504?</vt:lpstr>
      <vt:lpstr>Support for Section 504 Students</vt:lpstr>
      <vt:lpstr>Services Available for 504 Students</vt:lpstr>
      <vt:lpstr>Services Available for 504 Students</vt:lpstr>
      <vt:lpstr>Services Available for 504 Students</vt:lpstr>
      <vt:lpstr>Services Available for 504 Students</vt:lpstr>
      <vt:lpstr>Services Available for 504 Students (Remote Learning)</vt:lpstr>
      <vt:lpstr>Teacher Responsibilities for Section 504 During Remote Learning</vt:lpstr>
      <vt:lpstr>To View Student 504 Plans</vt:lpstr>
      <vt:lpstr>To View Student 504 Plans</vt:lpstr>
      <vt:lpstr>To View Student 504 Plans</vt:lpstr>
      <vt:lpstr>To View Student 504 Plans</vt:lpstr>
      <vt:lpstr>To View Student 504 Plans</vt:lpstr>
      <vt:lpstr>PowerPoint Presentation</vt:lpstr>
      <vt:lpstr>Questions/Concerns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504 Program</dc:title>
  <dc:creator>Rebecca</dc:creator>
  <cp:lastModifiedBy>Rebecca</cp:lastModifiedBy>
  <cp:revision>21</cp:revision>
  <dcterms:created xsi:type="dcterms:W3CDTF">2020-08-16T19:56:44Z</dcterms:created>
  <dcterms:modified xsi:type="dcterms:W3CDTF">2020-08-16T23:43:06Z</dcterms:modified>
</cp:coreProperties>
</file>